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" charset="1" panose="00000500000000000000"/>
      <p:regular r:id="rId13"/>
    </p:embeddedFont>
    <p:embeddedFont>
      <p:font typeface="Clear Sans" charset="1" panose="020B0503030202020304"/>
      <p:regular r:id="rId14"/>
    </p:embeddedFont>
    <p:embeddedFont>
      <p:font typeface="Poppins Bold" charset="1" panose="00000800000000000000"/>
      <p:regular r:id="rId15"/>
    </p:embeddedFont>
    <p:embeddedFont>
      <p:font typeface="Clear Sans Italics" charset="1" panose="020B0503030202090304"/>
      <p:regular r:id="rId16"/>
    </p:embeddedFont>
    <p:embeddedFont>
      <p:font typeface="TT Chocolates Ultra-Bold" charset="1" panose="02000903040000020003"/>
      <p:regular r:id="rId17"/>
    </p:embeddedFont>
    <p:embeddedFont>
      <p:font typeface="TT Chocolates" charset="1" panose="020005030200000200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7587" y="-175412"/>
            <a:ext cx="16472825" cy="10287000"/>
            <a:chOff x="0" y="0"/>
            <a:chExt cx="1016009" cy="6344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6009" cy="634480"/>
            </a:xfrm>
            <a:custGeom>
              <a:avLst/>
              <a:gdLst/>
              <a:ahLst/>
              <a:cxnLst/>
              <a:rect r="r" b="b" t="t" l="l"/>
              <a:pathLst>
                <a:path h="634480" w="1016009">
                  <a:moveTo>
                    <a:pt x="203200" y="0"/>
                  </a:moveTo>
                  <a:lnTo>
                    <a:pt x="1016009" y="0"/>
                  </a:lnTo>
                  <a:lnTo>
                    <a:pt x="812809" y="634480"/>
                  </a:lnTo>
                  <a:lnTo>
                    <a:pt x="0" y="6344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19050"/>
              <a:ext cx="812809" cy="615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277858" y="1834182"/>
            <a:ext cx="11732284" cy="2682402"/>
            <a:chOff x="0" y="0"/>
            <a:chExt cx="15643045" cy="357653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010853"/>
              <a:ext cx="15643045" cy="557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7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6675"/>
              <a:ext cx="15643045" cy="25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99"/>
                </a:lnSpc>
              </a:pPr>
              <a:r>
                <a:rPr lang="en-US" sz="7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“MODELAMIENTO DE PROCESOS”</a:t>
              </a: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907587" y="4968088"/>
            <a:ext cx="1647268" cy="5295099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4329859">
            <a:off x="14734479" y="985838"/>
            <a:ext cx="5378168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4329859">
            <a:off x="11483779" y="11398766"/>
            <a:ext cx="5378168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4329859">
            <a:off x="-1660384" y="8588522"/>
            <a:ext cx="5378168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4329859">
            <a:off x="14031958" y="1913878"/>
            <a:ext cx="5378168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4329859">
            <a:off x="11483779" y="9998840"/>
            <a:ext cx="5378168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-4329859">
            <a:off x="1752917" y="-760137"/>
            <a:ext cx="5378168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4329859">
            <a:off x="1564163" y="-1587135"/>
            <a:ext cx="5378168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2184869" y="6891634"/>
            <a:ext cx="4763297" cy="236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9"/>
              </a:lnSpc>
            </a:pPr>
            <a:r>
              <a:rPr lang="en-US" sz="232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Integrantes: Anibal Gomez Flores</a:t>
            </a:r>
          </a:p>
          <a:p>
            <a:pPr algn="l">
              <a:lnSpc>
                <a:spcPts val="2679"/>
              </a:lnSpc>
            </a:pPr>
            <a:r>
              <a:rPr lang="en-US" sz="232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                    Eduardo Silva Arellana </a:t>
            </a:r>
          </a:p>
          <a:p>
            <a:pPr algn="l">
              <a:lnSpc>
                <a:spcPts val="2679"/>
              </a:lnSpc>
            </a:pPr>
          </a:p>
          <a:p>
            <a:pPr algn="l">
              <a:lnSpc>
                <a:spcPts val="2679"/>
              </a:lnSpc>
            </a:pPr>
            <a:r>
              <a:rPr lang="en-US" sz="232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Profesor: Luis Durán Droguett</a:t>
            </a:r>
          </a:p>
          <a:p>
            <a:pPr algn="l">
              <a:lnSpc>
                <a:spcPts val="2679"/>
              </a:lnSpc>
            </a:pPr>
          </a:p>
          <a:p>
            <a:pPr algn="l">
              <a:lnSpc>
                <a:spcPts val="2679"/>
              </a:lnSpc>
            </a:pPr>
          </a:p>
          <a:p>
            <a:pPr algn="l">
              <a:lnSpc>
                <a:spcPts val="2679"/>
              </a:lnSpc>
              <a:spcBef>
                <a:spcPct val="0"/>
              </a:spcBef>
            </a:pPr>
            <a:r>
              <a:rPr lang="en-US" sz="232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Ingenieria de Software 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184869" y="9258300"/>
            <a:ext cx="6492240" cy="0"/>
          </a:xfrm>
          <a:prstGeom prst="line">
            <a:avLst/>
          </a:prstGeom>
          <a:ln cap="flat" w="38100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5897880" y="3974021"/>
            <a:ext cx="6492240" cy="0"/>
          </a:xfrm>
          <a:prstGeom prst="line">
            <a:avLst/>
          </a:prstGeom>
          <a:ln cap="flat" w="38100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302249" cy="10287000"/>
            <a:chOff x="0" y="0"/>
            <a:chExt cx="2808415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8415" cy="3479800"/>
            </a:xfrm>
            <a:custGeom>
              <a:avLst/>
              <a:gdLst/>
              <a:ahLst/>
              <a:cxnLst/>
              <a:rect r="r" b="b" t="t" l="l"/>
              <a:pathLst>
                <a:path h="3479800" w="2808415">
                  <a:moveTo>
                    <a:pt x="0" y="0"/>
                  </a:moveTo>
                  <a:lnTo>
                    <a:pt x="2808415" y="0"/>
                  </a:lnTo>
                  <a:lnTo>
                    <a:pt x="28084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>
                <a:alpha val="62745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797" y="0"/>
            <a:ext cx="8297453" cy="10287000"/>
            <a:chOff x="0" y="0"/>
            <a:chExt cx="11063270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62000"/>
            </a:blip>
            <a:srcRect l="28936" t="0" r="17626" b="0"/>
            <a:stretch>
              <a:fillRect/>
            </a:stretch>
          </p:blipFill>
          <p:spPr>
            <a:xfrm flipH="false" flipV="false">
              <a:off x="0" y="0"/>
              <a:ext cx="11063270" cy="13716000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547147" y="485476"/>
            <a:ext cx="7217548" cy="9316048"/>
          </a:xfrm>
          <a:prstGeom prst="rect">
            <a:avLst/>
          </a:prstGeom>
          <a:solidFill>
            <a:srgbClr val="000000">
              <a:alpha val="76863"/>
            </a:srgbClr>
          </a:solidFill>
        </p:spPr>
      </p:sp>
      <p:sp>
        <p:nvSpPr>
          <p:cNvPr name="TextBox 7" id="7"/>
          <p:cNvSpPr txBox="true"/>
          <p:nvPr/>
        </p:nvSpPr>
        <p:spPr>
          <a:xfrm rot="0">
            <a:off x="949066" y="3718990"/>
            <a:ext cx="6404118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Alianza INDAP-Banco Estado</a:t>
            </a:r>
          </a:p>
        </p:txBody>
      </p:sp>
      <p:sp>
        <p:nvSpPr>
          <p:cNvPr name="AutoShape 8" id="8"/>
          <p:cNvSpPr/>
          <p:nvPr/>
        </p:nvSpPr>
        <p:spPr>
          <a:xfrm rot="-5400000">
            <a:off x="-757152" y="1721875"/>
            <a:ext cx="2522873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400000">
            <a:off x="6541325" y="8436537"/>
            <a:ext cx="2522873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461422" y="442613"/>
            <a:ext cx="3694499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4151125" y="9715799"/>
            <a:ext cx="3694499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461422" y="3888870"/>
            <a:ext cx="6625660" cy="1839874"/>
          </a:xfrm>
          <a:prstGeom prst="line">
            <a:avLst/>
          </a:prstGeom>
          <a:ln cap="flat" w="38100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711824" y="4623865"/>
            <a:ext cx="4428384" cy="4600008"/>
          </a:xfrm>
          <a:custGeom>
            <a:avLst/>
            <a:gdLst/>
            <a:ahLst/>
            <a:cxnLst/>
            <a:rect r="r" b="b" t="t" l="l"/>
            <a:pathLst>
              <a:path h="4600008" w="4428384">
                <a:moveTo>
                  <a:pt x="0" y="0"/>
                </a:moveTo>
                <a:lnTo>
                  <a:pt x="4428384" y="0"/>
                </a:lnTo>
                <a:lnTo>
                  <a:pt x="4428384" y="4600008"/>
                </a:lnTo>
                <a:lnTo>
                  <a:pt x="0" y="4600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7" t="0" r="-193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40208" y="5728743"/>
            <a:ext cx="4745003" cy="2145196"/>
          </a:xfrm>
          <a:custGeom>
            <a:avLst/>
            <a:gdLst/>
            <a:ahLst/>
            <a:cxnLst/>
            <a:rect r="r" b="b" t="t" l="l"/>
            <a:pathLst>
              <a:path h="2145196" w="4745003">
                <a:moveTo>
                  <a:pt x="0" y="0"/>
                </a:moveTo>
                <a:lnTo>
                  <a:pt x="4745003" y="0"/>
                </a:lnTo>
                <a:lnTo>
                  <a:pt x="4745003" y="2145196"/>
                </a:lnTo>
                <a:lnTo>
                  <a:pt x="0" y="2145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144000" y="1808207"/>
            <a:ext cx="7559277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b="true" sz="3200">
                <a:solidFill>
                  <a:srgbClr val="03989E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60570" y="3007124"/>
            <a:ext cx="7559277" cy="180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545454"/>
                </a:solidFill>
                <a:latin typeface="Clear Sans"/>
                <a:ea typeface="Clear Sans"/>
                <a:cs typeface="Clear Sans"/>
                <a:sym typeface="Clear Sans"/>
              </a:rPr>
              <a:t>Mediante el presente trabajo se analiza procesos colaborativos, en especifico el realizado entre las entidades publicas Banco Estado e INDAP, quienes apoyan al desarrollo de agricultura campesina a través de financiamiento o herramientas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7458" y="1148374"/>
            <a:ext cx="910987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Cadena de valor </a:t>
            </a:r>
          </a:p>
        </p:txBody>
      </p:sp>
      <p:sp>
        <p:nvSpPr>
          <p:cNvPr name="AutoShape 3" id="3"/>
          <p:cNvSpPr/>
          <p:nvPr/>
        </p:nvSpPr>
        <p:spPr>
          <a:xfrm>
            <a:off x="757458" y="5880567"/>
            <a:ext cx="6278483" cy="0"/>
          </a:xfrm>
          <a:prstGeom prst="line">
            <a:avLst/>
          </a:prstGeom>
          <a:ln cap="flat" w="1905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747782" y="0"/>
            <a:ext cx="8649323" cy="10341701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65245" t="0" r="-65245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flipH="true">
            <a:off x="10903807" y="-16592"/>
            <a:ext cx="997434" cy="5187443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6126188">
            <a:off x="8457562" y="1360834"/>
            <a:ext cx="5277475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6126188">
            <a:off x="6847539" y="10952377"/>
            <a:ext cx="5277475" cy="0"/>
          </a:xfrm>
          <a:prstGeom prst="line">
            <a:avLst/>
          </a:prstGeom>
          <a:ln cap="rnd" w="85725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57458" y="2807311"/>
            <a:ext cx="8990324" cy="2497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377" i="true">
                <a:solidFill>
                  <a:srgbClr val="FFFFFF"/>
                </a:solidFill>
                <a:latin typeface="Clear Sans Italics"/>
                <a:ea typeface="Clear Sans Italics"/>
                <a:cs typeface="Clear Sans Italics"/>
                <a:sym typeface="Clear Sans Italics"/>
              </a:rPr>
              <a:t> Procesos principales:</a:t>
            </a:r>
          </a:p>
          <a:p>
            <a:pPr algn="l" marL="513281" indent="-256641" lvl="1">
              <a:lnSpc>
                <a:spcPts val="3090"/>
              </a:lnSpc>
              <a:buAutoNum type="arabicPeriod" startAt="1"/>
            </a:pPr>
            <a:r>
              <a:rPr lang="en-US" sz="2377" i="true">
                <a:solidFill>
                  <a:srgbClr val="FFFFFF"/>
                </a:solidFill>
                <a:latin typeface="Clear Sans Italics"/>
                <a:ea typeface="Clear Sans Italics"/>
                <a:cs typeface="Clear Sans Italics"/>
                <a:sym typeface="Clear Sans Italics"/>
              </a:rPr>
              <a:t>Recepción del cliente </a:t>
            </a:r>
          </a:p>
          <a:p>
            <a:pPr algn="l" marL="513281" indent="-256641" lvl="1">
              <a:lnSpc>
                <a:spcPts val="3090"/>
              </a:lnSpc>
              <a:buAutoNum type="arabicPeriod" startAt="1"/>
            </a:pPr>
            <a:r>
              <a:rPr lang="en-US" sz="2377" i="true">
                <a:solidFill>
                  <a:srgbClr val="FFFFFF"/>
                </a:solidFill>
                <a:latin typeface="Clear Sans Italics"/>
                <a:ea typeface="Clear Sans Italics"/>
                <a:cs typeface="Clear Sans Italics"/>
                <a:sym typeface="Clear Sans Italics"/>
              </a:rPr>
              <a:t>evaluación inicial del cliente</a:t>
            </a:r>
          </a:p>
          <a:p>
            <a:pPr algn="l" marL="513281" indent="-256641" lvl="1">
              <a:lnSpc>
                <a:spcPts val="3090"/>
              </a:lnSpc>
              <a:buAutoNum type="arabicPeriod" startAt="1"/>
            </a:pPr>
            <a:r>
              <a:rPr lang="en-US" sz="2377" i="true">
                <a:solidFill>
                  <a:srgbClr val="FFFFFF"/>
                </a:solidFill>
                <a:latin typeface="Clear Sans Italics"/>
                <a:ea typeface="Clear Sans Italics"/>
                <a:cs typeface="Clear Sans Italics"/>
                <a:sym typeface="Clear Sans Italics"/>
              </a:rPr>
              <a:t>análisis de capacidad de pago</a:t>
            </a:r>
          </a:p>
          <a:p>
            <a:pPr algn="l" marL="513281" indent="-256641" lvl="1">
              <a:lnSpc>
                <a:spcPts val="3090"/>
              </a:lnSpc>
              <a:buAutoNum type="arabicPeriod" startAt="1"/>
            </a:pPr>
            <a:r>
              <a:rPr lang="en-US" sz="2377" i="true">
                <a:solidFill>
                  <a:srgbClr val="FFFFFF"/>
                </a:solidFill>
                <a:latin typeface="Clear Sans Italics"/>
                <a:ea typeface="Clear Sans Italics"/>
                <a:cs typeface="Clear Sans Italics"/>
                <a:sym typeface="Clear Sans Italics"/>
              </a:rPr>
              <a:t>formalización de crédito</a:t>
            </a:r>
          </a:p>
          <a:p>
            <a:pPr algn="l" marL="513281" indent="-256641" lvl="1">
              <a:lnSpc>
                <a:spcPts val="3090"/>
              </a:lnSpc>
              <a:buAutoNum type="arabicPeriod" startAt="1"/>
            </a:pPr>
            <a:r>
              <a:rPr lang="en-US" sz="2377" i="true">
                <a:solidFill>
                  <a:srgbClr val="FFFFFF"/>
                </a:solidFill>
                <a:latin typeface="Clear Sans Italics"/>
                <a:ea typeface="Clear Sans Italics"/>
                <a:cs typeface="Clear Sans Italics"/>
                <a:sym typeface="Clear Sans Italics"/>
              </a:rPr>
              <a:t>seguimiento y cierre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7458" y="6032967"/>
            <a:ext cx="8990324" cy="1716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377" i="true">
                <a:solidFill>
                  <a:srgbClr val="FFFFFF"/>
                </a:solidFill>
                <a:latin typeface="Clear Sans Italics"/>
                <a:ea typeface="Clear Sans Italics"/>
                <a:cs typeface="Clear Sans Italics"/>
                <a:sym typeface="Clear Sans Italics"/>
              </a:rPr>
              <a:t> Procesos Secundarios:</a:t>
            </a:r>
          </a:p>
          <a:p>
            <a:pPr algn="l" marL="513281" indent="-256641" lvl="1">
              <a:lnSpc>
                <a:spcPts val="3090"/>
              </a:lnSpc>
              <a:buAutoNum type="arabicPeriod" startAt="1"/>
            </a:pPr>
            <a:r>
              <a:rPr lang="en-US" sz="237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Coordinación interinstitucional</a:t>
            </a:r>
          </a:p>
          <a:p>
            <a:pPr algn="l" marL="513281" indent="-256641" lvl="1">
              <a:lnSpc>
                <a:spcPts val="3090"/>
              </a:lnSpc>
              <a:buAutoNum type="arabicPeriod" startAt="1"/>
            </a:pPr>
            <a:r>
              <a:rPr lang="en-US" sz="237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Capacitación y Educaciones financiera</a:t>
            </a:r>
          </a:p>
          <a:p>
            <a:pPr algn="l" marL="513281" indent="-256641" lvl="1">
              <a:lnSpc>
                <a:spcPts val="3090"/>
              </a:lnSpc>
              <a:buAutoNum type="arabicPeriod" startAt="1"/>
            </a:pPr>
            <a:r>
              <a:rPr lang="en-US" sz="237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Comunicación y marketing institucional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96450" y="3443483"/>
            <a:ext cx="7248897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b="true">
                <a:solidFill>
                  <a:srgbClr val="03989E"/>
                </a:solidFill>
                <a:latin typeface="Poppins Bold"/>
                <a:ea typeface="Poppins Bold"/>
                <a:cs typeface="Poppins Bold"/>
                <a:sym typeface="Poppins Bold"/>
              </a:rPr>
              <a:t>Tasa de Aprobación</a:t>
            </a:r>
            <a:r>
              <a:rPr lang="en-US" b="true" sz="2100">
                <a:solidFill>
                  <a:srgbClr val="03989E"/>
                </a:solidFill>
                <a:latin typeface="Poppins Bold"/>
                <a:ea typeface="Poppins Bold"/>
                <a:cs typeface="Poppins Bold"/>
                <a:sym typeface="Poppins Bold"/>
              </a:rPr>
              <a:t> de Créditos Derivados</a:t>
            </a:r>
          </a:p>
        </p:txBody>
      </p:sp>
      <p:sp>
        <p:nvSpPr>
          <p:cNvPr name="AutoShape 3" id="3"/>
          <p:cNvSpPr/>
          <p:nvPr/>
        </p:nvSpPr>
        <p:spPr>
          <a:xfrm>
            <a:off x="9696450" y="3481583"/>
            <a:ext cx="7562850" cy="0"/>
          </a:xfrm>
          <a:prstGeom prst="line">
            <a:avLst/>
          </a:prstGeom>
          <a:ln cap="flat" w="19050">
            <a:solidFill>
              <a:srgbClr val="BDC2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696450" y="6546565"/>
            <a:ext cx="7562850" cy="0"/>
          </a:xfrm>
          <a:prstGeom prst="line">
            <a:avLst/>
          </a:prstGeom>
          <a:ln cap="flat" w="19050">
            <a:solidFill>
              <a:srgbClr val="BDC2C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-10800000">
            <a:off x="-345706" y="-54701"/>
            <a:ext cx="8649323" cy="10341701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tru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5" y="635"/>
                    <a:pt x="2858643" y="635"/>
                    <a:pt x="4064" y="635"/>
                  </a:cubicBezTo>
                  <a:cubicBezTo>
                    <a:pt x="0" y="14477"/>
                    <a:pt x="6350" y="27051"/>
                    <a:pt x="9271" y="39877"/>
                  </a:cubicBezTo>
                  <a:cubicBezTo>
                    <a:pt x="134747" y="601472"/>
                    <a:pt x="260350" y="1162939"/>
                    <a:pt x="386207" y="1724406"/>
                  </a:cubicBezTo>
                  <a:cubicBezTo>
                    <a:pt x="565658" y="2524887"/>
                    <a:pt x="745490" y="3325240"/>
                    <a:pt x="924814" y="4125722"/>
                  </a:cubicBezTo>
                  <a:cubicBezTo>
                    <a:pt x="1146302" y="5114290"/>
                    <a:pt x="1367282" y="6102858"/>
                    <a:pt x="1588643" y="7091299"/>
                  </a:cubicBezTo>
                  <a:cubicBezTo>
                    <a:pt x="1813560" y="8095488"/>
                    <a:pt x="2038604" y="9099550"/>
                    <a:pt x="2264156" y="10103612"/>
                  </a:cubicBezTo>
                  <a:cubicBezTo>
                    <a:pt x="2277872" y="10164699"/>
                    <a:pt x="2286635" y="10227183"/>
                    <a:pt x="2308860" y="10286238"/>
                  </a:cubicBezTo>
                  <a:cubicBezTo>
                    <a:pt x="4395216" y="10286238"/>
                    <a:pt x="6481572" y="10286238"/>
                    <a:pt x="8567928" y="10286873"/>
                  </a:cubicBezTo>
                  <a:cubicBezTo>
                    <a:pt x="8596249" y="10286873"/>
                    <a:pt x="8605901" y="10283444"/>
                    <a:pt x="8605901" y="10251059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63" t="0" r="-78987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3955584" y="7653370"/>
            <a:ext cx="5277475" cy="85725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4673811">
            <a:off x="4207256" y="8813165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4673811">
            <a:off x="5871983" y="-979623"/>
            <a:ext cx="5277475" cy="0"/>
          </a:xfrm>
          <a:prstGeom prst="line">
            <a:avLst/>
          </a:prstGeom>
          <a:ln cap="rnd" w="85725">
            <a:solidFill>
              <a:srgbClr val="E6950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-1758087" y="643736"/>
            <a:ext cx="9080938" cy="9248880"/>
            <a:chOff x="0" y="0"/>
            <a:chExt cx="1035112" cy="10542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5112" cy="1054255"/>
            </a:xfrm>
            <a:custGeom>
              <a:avLst/>
              <a:gdLst/>
              <a:ahLst/>
              <a:cxnLst/>
              <a:rect r="r" b="b" t="t" l="l"/>
              <a:pathLst>
                <a:path h="1054255" w="1035112">
                  <a:moveTo>
                    <a:pt x="203200" y="0"/>
                  </a:moveTo>
                  <a:lnTo>
                    <a:pt x="1035112" y="0"/>
                  </a:lnTo>
                  <a:lnTo>
                    <a:pt x="831912" y="1054255"/>
                  </a:lnTo>
                  <a:lnTo>
                    <a:pt x="0" y="10542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72941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19050"/>
              <a:ext cx="831912" cy="1035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303617" y="2314447"/>
            <a:ext cx="9483849" cy="705796"/>
          </a:xfrm>
          <a:custGeom>
            <a:avLst/>
            <a:gdLst/>
            <a:ahLst/>
            <a:cxnLst/>
            <a:rect r="r" b="b" t="t" l="l"/>
            <a:pathLst>
              <a:path h="705796" w="9483849">
                <a:moveTo>
                  <a:pt x="0" y="0"/>
                </a:moveTo>
                <a:lnTo>
                  <a:pt x="9483849" y="0"/>
                </a:lnTo>
                <a:lnTo>
                  <a:pt x="9483849" y="705796"/>
                </a:lnTo>
                <a:lnTo>
                  <a:pt x="0" y="705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68" r="0" b="-206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52637" y="5563274"/>
            <a:ext cx="6670764" cy="864228"/>
          </a:xfrm>
          <a:custGeom>
            <a:avLst/>
            <a:gdLst/>
            <a:ahLst/>
            <a:cxnLst/>
            <a:rect r="r" b="b" t="t" l="l"/>
            <a:pathLst>
              <a:path h="864228" w="6670764">
                <a:moveTo>
                  <a:pt x="0" y="0"/>
                </a:moveTo>
                <a:lnTo>
                  <a:pt x="6670764" y="0"/>
                </a:lnTo>
                <a:lnTo>
                  <a:pt x="6670764" y="864229"/>
                </a:lnTo>
                <a:lnTo>
                  <a:pt x="0" y="86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292247" y="8713884"/>
            <a:ext cx="7602331" cy="1038367"/>
          </a:xfrm>
          <a:custGeom>
            <a:avLst/>
            <a:gdLst/>
            <a:ahLst/>
            <a:cxnLst/>
            <a:rect r="r" b="b" t="t" l="l"/>
            <a:pathLst>
              <a:path h="1038367" w="7602331">
                <a:moveTo>
                  <a:pt x="0" y="0"/>
                </a:moveTo>
                <a:lnTo>
                  <a:pt x="7602331" y="0"/>
                </a:lnTo>
                <a:lnTo>
                  <a:pt x="7602331" y="1038367"/>
                </a:lnTo>
                <a:lnTo>
                  <a:pt x="0" y="10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96450" y="6646578"/>
            <a:ext cx="7248897" cy="66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100" b="true">
                <a:solidFill>
                  <a:srgbClr val="03989E"/>
                </a:solidFill>
                <a:latin typeface="Poppins Bold"/>
                <a:ea typeface="Poppins Bold"/>
                <a:cs typeface="Poppins Bold"/>
                <a:sym typeface="Poppins Bold"/>
              </a:rPr>
              <a:t> P</a:t>
            </a:r>
            <a:r>
              <a:rPr lang="en-US" b="true" sz="2100">
                <a:solidFill>
                  <a:srgbClr val="03989E"/>
                </a:solidFill>
                <a:latin typeface="Poppins Bold"/>
                <a:ea typeface="Poppins Bold"/>
                <a:cs typeface="Poppins Bold"/>
                <a:sym typeface="Poppins Bold"/>
              </a:rPr>
              <a:t>orcentaje de Derivaciones con Retroalimentación Enviada a INDAP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48578" y="314691"/>
            <a:ext cx="7562850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b="true">
                <a:solidFill>
                  <a:srgbClr val="03989E"/>
                </a:solidFill>
                <a:latin typeface="Poppins Bold"/>
                <a:ea typeface="Poppins Bold"/>
                <a:cs typeface="Poppins Bold"/>
                <a:sym typeface="Poppins Bold"/>
              </a:rPr>
              <a:t>Ti</a:t>
            </a:r>
            <a:r>
              <a:rPr lang="en-US" b="true" sz="2100">
                <a:solidFill>
                  <a:srgbClr val="03989E"/>
                </a:solidFill>
                <a:latin typeface="Poppins Bold"/>
                <a:ea typeface="Poppins Bold"/>
                <a:cs typeface="Poppins Bold"/>
                <a:sym typeface="Poppins Bold"/>
              </a:rPr>
              <a:t>empo Promedio de Atención desde Derivación hasta Otorgamiento del Crédito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48578" y="1233353"/>
            <a:ext cx="6069184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Propó</a:t>
            </a:r>
            <a:r>
              <a:rPr lang="en-US" sz="1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sito: Medir la eficiencia del proceso desde que el cliente es derivado por INDAP hasta que se cursa su crédito.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53427" y="4248854"/>
            <a:ext cx="6069184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Propó</a:t>
            </a:r>
            <a:r>
              <a:rPr lang="en-US" sz="1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sito: Medir la eficacia del proceso de evaluación en función del número de solicitudes que efectivamente terminan con aprobación del crédito.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96450" y="7560406"/>
            <a:ext cx="6069184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3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Propó</a:t>
            </a:r>
            <a:r>
              <a:rPr lang="en-US" sz="18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sito: Medir la calidad y consistencia de la coordinación entre el banco e INDAP en relación con el seguimiento de los casos atendidos.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2803" y="4317055"/>
            <a:ext cx="5283242" cy="113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2"/>
              </a:lnSpc>
            </a:pPr>
            <a:r>
              <a:rPr lang="en-US" sz="70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KPIs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3203" cy="4014567"/>
            <a:chOff x="0" y="0"/>
            <a:chExt cx="24377604" cy="53527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4000"/>
            </a:blip>
            <a:srcRect l="0" t="41427" r="0" b="41427"/>
            <a:stretch>
              <a:fillRect/>
            </a:stretch>
          </p:blipFill>
          <p:spPr>
            <a:xfrm flipH="false" flipV="false">
              <a:off x="0" y="0"/>
              <a:ext cx="24377604" cy="5352756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201956" y="364849"/>
            <a:ext cx="16601206" cy="2916926"/>
          </a:xfrm>
          <a:prstGeom prst="rect">
            <a:avLst/>
          </a:prstGeom>
          <a:solidFill>
            <a:srgbClr val="000000">
              <a:alpha val="74902"/>
            </a:srgbClr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2246036" y="5569422"/>
            <a:ext cx="2353568" cy="2312381"/>
          </a:xfrm>
          <a:custGeom>
            <a:avLst/>
            <a:gdLst/>
            <a:ahLst/>
            <a:cxnLst/>
            <a:rect r="r" b="b" t="t" l="l"/>
            <a:pathLst>
              <a:path h="2312381" w="2353568">
                <a:moveTo>
                  <a:pt x="0" y="0"/>
                </a:moveTo>
                <a:lnTo>
                  <a:pt x="2353568" y="0"/>
                </a:lnTo>
                <a:lnTo>
                  <a:pt x="2353568" y="2312380"/>
                </a:lnTo>
                <a:lnTo>
                  <a:pt x="0" y="2312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56166" y="5659684"/>
            <a:ext cx="1770871" cy="2034948"/>
          </a:xfrm>
          <a:custGeom>
            <a:avLst/>
            <a:gdLst/>
            <a:ahLst/>
            <a:cxnLst/>
            <a:rect r="r" b="b" t="t" l="l"/>
            <a:pathLst>
              <a:path h="2034948" w="1770871">
                <a:moveTo>
                  <a:pt x="0" y="0"/>
                </a:moveTo>
                <a:lnTo>
                  <a:pt x="1770871" y="0"/>
                </a:lnTo>
                <a:lnTo>
                  <a:pt x="1770871" y="2034948"/>
                </a:lnTo>
                <a:lnTo>
                  <a:pt x="0" y="2034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59250" y="5729094"/>
            <a:ext cx="2519932" cy="1993037"/>
          </a:xfrm>
          <a:custGeom>
            <a:avLst/>
            <a:gdLst/>
            <a:ahLst/>
            <a:cxnLst/>
            <a:rect r="r" b="b" t="t" l="l"/>
            <a:pathLst>
              <a:path h="1993037" w="2519932">
                <a:moveTo>
                  <a:pt x="0" y="0"/>
                </a:moveTo>
                <a:lnTo>
                  <a:pt x="2519932" y="0"/>
                </a:lnTo>
                <a:lnTo>
                  <a:pt x="2519932" y="1993037"/>
                </a:lnTo>
                <a:lnTo>
                  <a:pt x="0" y="1993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11163" y="7995528"/>
            <a:ext cx="1730595" cy="1997800"/>
          </a:xfrm>
          <a:custGeom>
            <a:avLst/>
            <a:gdLst/>
            <a:ahLst/>
            <a:cxnLst/>
            <a:rect r="r" b="b" t="t" l="l"/>
            <a:pathLst>
              <a:path h="1997800" w="1730595">
                <a:moveTo>
                  <a:pt x="0" y="0"/>
                </a:moveTo>
                <a:lnTo>
                  <a:pt x="1730594" y="0"/>
                </a:lnTo>
                <a:lnTo>
                  <a:pt x="1730594" y="1997800"/>
                </a:lnTo>
                <a:lnTo>
                  <a:pt x="0" y="1997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43785" y="7881802"/>
            <a:ext cx="2111526" cy="2111526"/>
          </a:xfrm>
          <a:custGeom>
            <a:avLst/>
            <a:gdLst/>
            <a:ahLst/>
            <a:cxnLst/>
            <a:rect r="r" b="b" t="t" l="l"/>
            <a:pathLst>
              <a:path h="2111526" w="2111526">
                <a:moveTo>
                  <a:pt x="0" y="0"/>
                </a:moveTo>
                <a:lnTo>
                  <a:pt x="2111526" y="0"/>
                </a:lnTo>
                <a:lnTo>
                  <a:pt x="2111526" y="2111526"/>
                </a:lnTo>
                <a:lnTo>
                  <a:pt x="0" y="2111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27944" y="661263"/>
            <a:ext cx="15232111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Análisis Critico</a:t>
            </a:r>
          </a:p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Oportunidades de mejora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143685"/>
            <a:ext cx="4788240" cy="42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86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Limites de tiempo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9880" y="5143685"/>
            <a:ext cx="4788240" cy="42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86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Planes de Accion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25096" y="5143685"/>
            <a:ext cx="4788240" cy="42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86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Control de Proceso Credito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82340" y="7456065"/>
            <a:ext cx="4788240" cy="42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86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Procesos manuales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27037" y="7456065"/>
            <a:ext cx="4788240" cy="42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868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Sistemas Aislados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06338" y="913038"/>
            <a:ext cx="10523347" cy="1578610"/>
            <a:chOff x="0" y="0"/>
            <a:chExt cx="14031129" cy="210481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6675"/>
              <a:ext cx="14031129" cy="1527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Conclusión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16592"/>
              <a:ext cx="14031129" cy="579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2491648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-2546830" y="-54701"/>
            <a:ext cx="8649323" cy="10341701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tru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35433"/>
                  </a:moveTo>
                  <a:cubicBezTo>
                    <a:pt x="8606155" y="2286"/>
                    <a:pt x="8595487" y="0"/>
                    <a:pt x="8567674" y="0"/>
                  </a:cubicBezTo>
                  <a:cubicBezTo>
                    <a:pt x="5713095" y="635"/>
                    <a:pt x="2858643" y="635"/>
                    <a:pt x="4064" y="635"/>
                  </a:cubicBezTo>
                  <a:cubicBezTo>
                    <a:pt x="0" y="14477"/>
                    <a:pt x="6350" y="27051"/>
                    <a:pt x="9271" y="39877"/>
                  </a:cubicBezTo>
                  <a:cubicBezTo>
                    <a:pt x="134747" y="601472"/>
                    <a:pt x="260350" y="1162939"/>
                    <a:pt x="386207" y="1724406"/>
                  </a:cubicBezTo>
                  <a:cubicBezTo>
                    <a:pt x="565658" y="2524887"/>
                    <a:pt x="745490" y="3325240"/>
                    <a:pt x="924814" y="4125722"/>
                  </a:cubicBezTo>
                  <a:cubicBezTo>
                    <a:pt x="1146302" y="5114290"/>
                    <a:pt x="1367282" y="6102858"/>
                    <a:pt x="1588643" y="7091299"/>
                  </a:cubicBezTo>
                  <a:cubicBezTo>
                    <a:pt x="1813560" y="8095488"/>
                    <a:pt x="2038604" y="9099550"/>
                    <a:pt x="2264156" y="10103612"/>
                  </a:cubicBezTo>
                  <a:cubicBezTo>
                    <a:pt x="2277872" y="10164699"/>
                    <a:pt x="2286635" y="10227183"/>
                    <a:pt x="2308860" y="10286238"/>
                  </a:cubicBezTo>
                  <a:cubicBezTo>
                    <a:pt x="4395216" y="10286238"/>
                    <a:pt x="6481572" y="10286238"/>
                    <a:pt x="8567928" y="10286873"/>
                  </a:cubicBezTo>
                  <a:cubicBezTo>
                    <a:pt x="8596249" y="10286873"/>
                    <a:pt x="8605901" y="10283444"/>
                    <a:pt x="8605901" y="10251059"/>
                  </a:cubicBezTo>
                  <a:cubicBezTo>
                    <a:pt x="8605139" y="6845808"/>
                    <a:pt x="8605139" y="3440557"/>
                    <a:pt x="8606155" y="35433"/>
                  </a:cubicBezTo>
                  <a:close/>
                </a:path>
              </a:pathLst>
            </a:custGeom>
            <a:blipFill>
              <a:blip r:embed="rId2"/>
              <a:stretch>
                <a:fillRect l="-39647" t="0" r="-39647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488083" y="6734246"/>
            <a:ext cx="9457968" cy="159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2"/>
              </a:lnSpc>
              <a:spcBef>
                <a:spcPct val="0"/>
              </a:spcBef>
            </a:pPr>
            <a:r>
              <a:rPr lang="en-US" sz="316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🎯 Oportunidades de Mejora</a:t>
            </a:r>
          </a:p>
          <a:p>
            <a:pPr algn="just">
              <a:lnSpc>
                <a:spcPts val="3067"/>
              </a:lnSpc>
              <a:spcBef>
                <a:spcPct val="0"/>
              </a:spcBef>
            </a:pPr>
            <a:r>
              <a:rPr lang="en-US" sz="266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 A pesar de ser procesos considerados  de pequeña escala</a:t>
            </a:r>
          </a:p>
          <a:p>
            <a:pPr algn="just">
              <a:lnSpc>
                <a:spcPts val="3067"/>
              </a:lnSpc>
              <a:spcBef>
                <a:spcPct val="0"/>
              </a:spcBef>
            </a:pPr>
            <a:r>
              <a:rPr lang="en-US" sz="266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existen puntos de mejora , que reducirían tiempos de espera y</a:t>
            </a:r>
          </a:p>
          <a:p>
            <a:pPr algn="just">
              <a:lnSpc>
                <a:spcPts val="3067"/>
              </a:lnSpc>
              <a:spcBef>
                <a:spcPct val="0"/>
              </a:spcBef>
            </a:pPr>
            <a:r>
              <a:rPr lang="en-US" sz="2667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mejoraria el desempeño de la empresa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88083" y="3495075"/>
            <a:ext cx="8679929" cy="198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2"/>
              </a:lnSpc>
              <a:spcBef>
                <a:spcPct val="0"/>
              </a:spcBef>
            </a:pPr>
            <a:r>
              <a:rPr lang="en-US" sz="31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✅ Valor del BPMN</a:t>
            </a:r>
          </a:p>
          <a:p>
            <a:pPr algn="just">
              <a:lnSpc>
                <a:spcPts val="3057"/>
              </a:lnSpc>
              <a:spcBef>
                <a:spcPct val="0"/>
              </a:spcBef>
            </a:pPr>
            <a:r>
              <a:rPr lang="en-US" sz="26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Facilita la visualización del proceso completo</a:t>
            </a:r>
          </a:p>
          <a:p>
            <a:pPr algn="just">
              <a:lnSpc>
                <a:spcPts val="3057"/>
              </a:lnSpc>
              <a:spcBef>
                <a:spcPct val="0"/>
              </a:spcBef>
            </a:pPr>
            <a:r>
              <a:rPr lang="en-US" sz="26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Permite identificar cuellos de botella y decisiones críticas</a:t>
            </a:r>
          </a:p>
          <a:p>
            <a:pPr algn="just">
              <a:lnSpc>
                <a:spcPts val="3057"/>
              </a:lnSpc>
              <a:spcBef>
                <a:spcPct val="0"/>
              </a:spcBef>
            </a:pPr>
            <a:r>
              <a:rPr lang="en-US" sz="2658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Ayuda a comprender el *“por qué” detrás del “cómo”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573686"/>
            <a:ext cx="9917478" cy="2330413"/>
            <a:chOff x="0" y="0"/>
            <a:chExt cx="13223305" cy="310721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13223305" cy="245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b="true" sz="12000">
                  <a:solidFill>
                    <a:srgbClr val="E6950A"/>
                  </a:solidFill>
                  <a:latin typeface="TT Chocolates Ultra-Bold"/>
                  <a:ea typeface="TT Chocolates Ultra-Bold"/>
                  <a:cs typeface="TT Chocolates Ultra-Bold"/>
                  <a:sym typeface="TT Chocolates Ultra-Bold"/>
                </a:rPr>
                <a:t>¡Gracias!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53709"/>
              <a:ext cx="13223305" cy="531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82"/>
                </a:lnSpc>
              </a:pPr>
              <a:r>
                <a:rPr lang="en-US" sz="2525">
                  <a:solidFill>
                    <a:srgbClr val="5CE1E6"/>
                  </a:solidFill>
                  <a:latin typeface="TT Chocolates"/>
                  <a:ea typeface="TT Chocolates"/>
                  <a:cs typeface="TT Chocolates"/>
                  <a:sym typeface="TT Chocolates"/>
                </a:rPr>
                <a:t>No dudes en ponerte en contacto con nosotros si tienes alguna duda.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DAGU-znPZq0</dc:identifier>
  <dcterms:modified xsi:type="dcterms:W3CDTF">2011-08-01T06:04:30Z</dcterms:modified>
  <cp:revision>1</cp:revision>
  <dc:title>ing software</dc:title>
</cp:coreProperties>
</file>